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1"/>
  </p:notesMasterIdLst>
  <p:handoutMasterIdLst>
    <p:handoutMasterId r:id="rId42"/>
  </p:handoutMasterIdLst>
  <p:sldIdLst>
    <p:sldId id="631" r:id="rId5"/>
    <p:sldId id="1902" r:id="rId6"/>
    <p:sldId id="1899" r:id="rId7"/>
    <p:sldId id="1880" r:id="rId8"/>
    <p:sldId id="1882" r:id="rId9"/>
    <p:sldId id="1900" r:id="rId10"/>
    <p:sldId id="1896" r:id="rId11"/>
    <p:sldId id="487" r:id="rId12"/>
    <p:sldId id="1893" r:id="rId13"/>
    <p:sldId id="1892" r:id="rId14"/>
    <p:sldId id="1894" r:id="rId15"/>
    <p:sldId id="1901" r:id="rId16"/>
    <p:sldId id="579" r:id="rId17"/>
    <p:sldId id="299" r:id="rId18"/>
    <p:sldId id="1878" r:id="rId19"/>
    <p:sldId id="611" r:id="rId20"/>
    <p:sldId id="586" r:id="rId21"/>
    <p:sldId id="1870" r:id="rId22"/>
    <p:sldId id="1864" r:id="rId23"/>
    <p:sldId id="1897" r:id="rId24"/>
    <p:sldId id="532" r:id="rId25"/>
    <p:sldId id="568" r:id="rId26"/>
    <p:sldId id="548" r:id="rId27"/>
    <p:sldId id="1849" r:id="rId28"/>
    <p:sldId id="1848" r:id="rId29"/>
    <p:sldId id="1851" r:id="rId30"/>
    <p:sldId id="1850" r:id="rId31"/>
    <p:sldId id="1862" r:id="rId32"/>
    <p:sldId id="1898" r:id="rId33"/>
    <p:sldId id="1845" r:id="rId34"/>
    <p:sldId id="1847" r:id="rId35"/>
    <p:sldId id="1852" r:id="rId36"/>
    <p:sldId id="271" r:id="rId37"/>
    <p:sldId id="1853" r:id="rId38"/>
    <p:sldId id="1859" r:id="rId39"/>
    <p:sldId id="1858" r:id="rId4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3" autoAdjust="0"/>
    <p:restoredTop sz="82301" autoAdjust="0"/>
  </p:normalViewPr>
  <p:slideViewPr>
    <p:cSldViewPr snapToGrid="0" showGuides="1">
      <p:cViewPr varScale="1">
        <p:scale>
          <a:sx n="103" d="100"/>
          <a:sy n="103" d="100"/>
        </p:scale>
        <p:origin x="588" y="11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Center for Satellite Data Assimilation has large, regular data processing needs.  They also have several different software packages that do this processing – so were able to spend some time designing a re-usable build and test pipeline.  Their result is worth taking a look at if you interested in containerization.</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2774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nice way to use conditions and variables in your CI file to minimize annoyance to people who create forks of your project.</a:t>
            </a:r>
          </a:p>
          <a:p>
            <a:endParaRPr lang="en-US" dirty="0"/>
          </a:p>
          <a:p>
            <a:r>
              <a:rPr lang="en-US" dirty="0"/>
              <a:t>Below are some (unrelated) guidelines on how to run steps of your CI jobs inside containers. This is useful for avoiding compilation of your dependencies.</a:t>
            </a:r>
          </a:p>
          <a:p>
            <a:r>
              <a:rPr lang="en-US" dirty="0"/>
              <a:t>Caveat – sometimes </a:t>
            </a:r>
            <a:r>
              <a:rPr lang="en-US" dirty="0" err="1"/>
              <a:t>upstreams</a:t>
            </a:r>
            <a:r>
              <a:rPr lang="en-US" dirty="0"/>
              <a:t> change, and it's good to re-compile them so you find out.</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355620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WarpX</a:t>
            </a:r>
            <a:r>
              <a:rPr lang="en-US" dirty="0"/>
              <a:t> uses </a:t>
            </a:r>
            <a:r>
              <a:rPr lang="en-US" dirty="0" err="1"/>
              <a:t>ccache</a:t>
            </a:r>
            <a:r>
              <a:rPr lang="en-US" dirty="0"/>
              <a:t> to speed up its builds.  What I found interesting in the code, though, was how the developers published a utility function with </a:t>
            </a:r>
            <a:r>
              <a:rPr lang="en-US" dirty="0" err="1"/>
              <a:t>git.io</a:t>
            </a:r>
            <a:r>
              <a:rPr lang="en-US" dirty="0"/>
              <a:t>.  This one does a git clone followed by a </a:t>
            </a:r>
            <a:r>
              <a:rPr lang="en-US" dirty="0" err="1"/>
              <a:t>cmake</a:t>
            </a:r>
            <a:r>
              <a:rPr lang="en-US" dirty="0"/>
              <a:t> build – reducing code spaghetti.</a:t>
            </a:r>
          </a:p>
          <a:p>
            <a:endParaRPr lang="en-US" dirty="0"/>
          </a:p>
          <a:p>
            <a:r>
              <a:rPr lang="en-US" dirty="0"/>
              <a:t>The next hint shows the key ideas to make </a:t>
            </a:r>
            <a:r>
              <a:rPr lang="en-US" dirty="0" err="1"/>
              <a:t>ccache</a:t>
            </a:r>
            <a:r>
              <a:rPr lang="en-US" dirty="0"/>
              <a:t> work.  First, install and configure your environment for </a:t>
            </a:r>
            <a:r>
              <a:rPr lang="en-US" dirty="0" err="1"/>
              <a:t>ccache</a:t>
            </a:r>
            <a:r>
              <a:rPr lang="en-US" dirty="0"/>
              <a:t> to work.  Next, tell </a:t>
            </a:r>
            <a:r>
              <a:rPr lang="en-US" dirty="0" err="1"/>
              <a:t>cmake</a:t>
            </a:r>
            <a:r>
              <a:rPr lang="en-US" dirty="0"/>
              <a:t> to use </a:t>
            </a:r>
            <a:r>
              <a:rPr lang="en-US" dirty="0" err="1"/>
              <a:t>ccache</a:t>
            </a:r>
            <a:r>
              <a:rPr lang="en-US" dirty="0"/>
              <a:t> as the "compiler launcher".  Finally, tell </a:t>
            </a:r>
            <a:r>
              <a:rPr lang="en-US" dirty="0" err="1"/>
              <a:t>github</a:t>
            </a:r>
            <a:r>
              <a:rPr lang="en-US" dirty="0"/>
              <a:t> to cache the contents of the ".</a:t>
            </a:r>
            <a:r>
              <a:rPr lang="en-US" dirty="0" err="1"/>
              <a:t>ccache</a:t>
            </a:r>
            <a:r>
              <a:rPr lang="en-US" dirty="0"/>
              <a:t>".</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92911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hint shows steps to build and deploy sphinx documentation to a </a:t>
            </a:r>
            <a:r>
              <a:rPr lang="en-US" dirty="0" err="1"/>
              <a:t>github</a:t>
            </a:r>
            <a:r>
              <a:rPr lang="en-US" dirty="0"/>
              <a:t> page.  Usually, this action is run when there is a push to the main branch, or manually.</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86059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has become a collaborative process.  Issues drive this process forward.  Responsibility is a shared concept that goes between code owners, project groups, HPC facility managers, and users.</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099148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highlight some work from the scientific software development community.  This paragraph in the Dynamic Cluster Approximation ++ package paper explains how software and scientific productivity come as a pair.</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912953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 perception of testing as an obstacle to progress: Formalization of the testing process and adding infrastructure makes it easier (after overcoming initial adoption barrier).</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80866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Ginkgo team made a case for strong software design in this paper.  Because it was intended to be adopted by applications, the design needed to follow the kind of modular logic that application developers naturally use.</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2937062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Warp-X's testing setup was explained by its developers here</a:t>
            </a:r>
            <a:r>
              <a:rPr lang="en-US" dirty="0">
                <a:sym typeface="Wingdings" pitchFamily="2" charset="2"/>
              </a:rPr>
              <a:t>.  In 2020, they had adopted nightly and CI builds.</a:t>
            </a:r>
          </a:p>
          <a:p>
            <a:pPr marL="0" lvl="0" indent="0" algn="l" rtl="0">
              <a:spcBef>
                <a:spcPts val="0"/>
              </a:spcBef>
              <a:spcAft>
                <a:spcPts val="0"/>
              </a:spcAft>
              <a:buNone/>
            </a:pPr>
            <a:endParaRPr lang="en-US" dirty="0">
              <a:sym typeface="Wingdings" pitchFamily="2" charset="2"/>
            </a:endParaRPr>
          </a:p>
          <a:p>
            <a:pPr marL="171450" lvl="0" indent="-171450" algn="l" rtl="0">
              <a:spcBef>
                <a:spcPts val="0"/>
              </a:spcBef>
              <a:spcAft>
                <a:spcPts val="0"/>
              </a:spcAft>
              <a:buFontTx/>
              <a:buChar char="-"/>
            </a:pPr>
            <a:r>
              <a:rPr lang="en-US" dirty="0">
                <a:sym typeface="Wingdings" pitchFamily="2" charset="2"/>
              </a:rPr>
              <a:t>Links to docs on use</a:t>
            </a:r>
          </a:p>
          <a:p>
            <a:pPr marL="171450" lvl="0" indent="-171450" algn="l" rtl="0">
              <a:spcBef>
                <a:spcPts val="0"/>
              </a:spcBef>
              <a:spcAft>
                <a:spcPts val="0"/>
              </a:spcAft>
              <a:buFontTx/>
              <a:buChar char="-"/>
            </a:pPr>
            <a:r>
              <a:rPr lang="en-US" dirty="0">
                <a:sym typeface="Wingdings" pitchFamily="2" charset="2"/>
              </a:rPr>
              <a:t>Re-use of examples as tests</a:t>
            </a:r>
          </a:p>
          <a:p>
            <a:pPr marL="171450" lvl="0" indent="-171450" algn="l" rtl="0">
              <a:spcBef>
                <a:spcPts val="0"/>
              </a:spcBef>
              <a:spcAft>
                <a:spcPts val="0"/>
              </a:spcAft>
              <a:buFontTx/>
              <a:buChar char="-"/>
            </a:pPr>
            <a:r>
              <a:rPr lang="en-US" dirty="0">
                <a:sym typeface="Wingdings" pitchFamily="2" charset="2"/>
              </a:rPr>
              <a:t>Pro/cons of nightly vs. CI</a:t>
            </a:r>
            <a:endParaRPr dirty="0"/>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Ginkgo also published this paper on how it automated performance evaluation.  The CI pipeline, with some particular tool choices is illustrated above.</a:t>
            </a:r>
          </a:p>
          <a:p>
            <a:r>
              <a:rPr lang="en-US" dirty="0"/>
              <a:t>Unique here, the CI and scheduled tests run a script to output their result to a repository, which has a nice attached web viewer.</a:t>
            </a:r>
          </a:p>
          <a:p>
            <a:r>
              <a:rPr lang="en-US" dirty="0"/>
              <a:t>Variables stored as "secret tokens" are used so that the script does not compromise the server.</a:t>
            </a: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4069085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conclude with some thoughts collected from the ZFP, </a:t>
            </a:r>
            <a:r>
              <a:rPr lang="en-US" dirty="0" err="1"/>
              <a:t>ExaSMR</a:t>
            </a:r>
            <a:r>
              <a:rPr lang="en-US" dirty="0"/>
              <a:t>, and Visit teams on their CI pipelines.</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376994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131266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18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039089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98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jointcenterforsatellitedataassimilation-jedi-docs.readthedocs-hosted.com/"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jointcenterforsatellitedataassimilation-jedi-docs.readthedocs-hosted.com/en/1.3.0/using/jedi_environment/vagrant.html" TargetMode="External"/><Relationship Id="rId5" Type="http://schemas.openxmlformats.org/officeDocument/2006/relationships/hyperlink" Target="https://jointcenterforsatellitedataassimilation-jedi-docs.readthedocs-hosted.com/en/1.3.0/using/jedi_environment/charliecloud.html" TargetMode="External"/><Relationship Id="rId4" Type="http://schemas.openxmlformats.org/officeDocument/2006/relationships/hyperlink" Target="https://jointcenterforsatellitedataassimilation-jedi-docs.readthedocs-hosted.com/en/1.3.0/using/jedi_environment/singularity.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ompFUSE/DCA" TargetMode="External"/><Relationship Id="rId7" Type="http://schemas.openxmlformats.org/officeDocument/2006/relationships/hyperlink" Target="https://docs.github.com/en/actions/using-jobs/running-jobs-in-a-container"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supercontainers.github.io/sc20-tutorial/07.spack/index.html" TargetMode="External"/><Relationship Id="rId5" Type="http://schemas.openxmlformats.org/officeDocument/2006/relationships/hyperlink" Target="https://spack.readthedocs.io/en/latest/containers.html" TargetMode="External"/><Relationship Id="rId4" Type="http://schemas.openxmlformats.org/officeDocument/2006/relationships/hyperlink" Target="https://docs.docker.com/build/ci/"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ECP-WarpX/WarpX"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cristianadam.eu/20200113/speeding-up-c-plus-plus-github-actions-using-ccach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jestjs.io/" TargetMode="External"/><Relationship Id="rId2" Type="http://schemas.openxmlformats.org/officeDocument/2006/relationships/hyperlink" Target="https://en.cppreference.com/w/cpp/language/rule_of_three" TargetMode="External"/><Relationship Id="rId1" Type="http://schemas.openxmlformats.org/officeDocument/2006/relationships/slideLayout" Target="../slideLayouts/slideLayout7.xml"/><Relationship Id="rId4" Type="http://schemas.openxmlformats.org/officeDocument/2006/relationships/hyperlink" Target="https://guides.rubyonrails.org/testing.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16/j.cpc.2019.01.006"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doi.org/10.1145/348093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hyperlink" Target="https://icl.utk.edu/~hanzt/tmp/PerformanceDatabase.pdf"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hyperlink" Target="https://bssw.io/blog_posts/bright-spots-team-experiences-implementing-continuous-integr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 – Condensed Version</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marL="0" indent="0">
              <a:lnSpc>
                <a:spcPct val="100000"/>
              </a:lnSpc>
              <a:spcBef>
                <a:spcPts val="0"/>
              </a:spcBef>
              <a:buSzPts val="2000"/>
            </a:pPr>
            <a:endParaRPr lang="en-US" sz="2000" dirty="0"/>
          </a:p>
          <a:p>
            <a:pPr>
              <a:spcBef>
                <a:spcPts val="2800"/>
              </a:spcBef>
            </a:pPr>
            <a:r>
              <a:rPr lang="en-US" sz="2000" dirty="0"/>
              <a:t>Better Scientific Software tutorial </a:t>
            </a:r>
            <a:br>
              <a:rPr lang="en-US" sz="2000" dirty="0"/>
            </a:br>
            <a:r>
              <a:rPr lang="en-US" sz="2000" dirty="0"/>
              <a:t>@ Improving Scientific Software conference (2023)</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Regression tests – verify that there is no degradation in code capabilities</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p:txBody>
      </p:sp>
    </p:spTree>
    <p:extLst>
      <p:ext uri="{BB962C8B-B14F-4D97-AF65-F5344CB8AC3E}">
        <p14:creationId xmlns:p14="http://schemas.microsoft.com/office/powerpoint/2010/main" val="119222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Open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Closed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64E2C-2A0D-B132-737D-0E65AB56FECC}"/>
              </a:ext>
            </a:extLst>
          </p:cNvPr>
          <p:cNvSpPr>
            <a:spLocks noGrp="1"/>
          </p:cNvSpPr>
          <p:nvPr>
            <p:ph type="title"/>
          </p:nvPr>
        </p:nvSpPr>
        <p:spPr/>
        <p:txBody>
          <a:bodyPr/>
          <a:lstStyle/>
          <a:p>
            <a:r>
              <a:rPr lang="en-US" dirty="0"/>
              <a:t>Hypothetical</a:t>
            </a:r>
          </a:p>
        </p:txBody>
      </p:sp>
      <p:sp>
        <p:nvSpPr>
          <p:cNvPr id="3" name="Title 1">
            <a:extLst>
              <a:ext uri="{FF2B5EF4-FFF2-40B4-BE49-F238E27FC236}">
                <a16:creationId xmlns:a16="http://schemas.microsoft.com/office/drawing/2014/main" id="{3B1EB304-B5E3-77EB-D3A6-662EAE665971}"/>
              </a:ext>
            </a:extLst>
          </p:cNvPr>
          <p:cNvSpPr txBox="1">
            <a:spLocks/>
          </p:cNvSpPr>
          <p:nvPr/>
        </p:nvSpPr>
        <p:spPr bwMode="auto">
          <a:xfrm>
            <a:off x="926592" y="5868162"/>
            <a:ext cx="6614160" cy="667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 partially transformed code state</a:t>
            </a:r>
          </a:p>
        </p:txBody>
      </p:sp>
      <p:sp>
        <p:nvSpPr>
          <p:cNvPr id="4" name="Rectangle 3">
            <a:extLst>
              <a:ext uri="{FF2B5EF4-FFF2-40B4-BE49-F238E27FC236}">
                <a16:creationId xmlns:a16="http://schemas.microsoft.com/office/drawing/2014/main" id="{2F52CA41-1C9B-72B3-3822-62CF3296796A}"/>
              </a:ext>
            </a:extLst>
          </p:cNvPr>
          <p:cNvSpPr/>
          <p:nvPr/>
        </p:nvSpPr>
        <p:spPr>
          <a:xfrm>
            <a:off x="7004304" y="381876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forcing equations </a:t>
            </a:r>
          </a:p>
        </p:txBody>
      </p:sp>
      <p:sp>
        <p:nvSpPr>
          <p:cNvPr id="5" name="Rectangle 4">
            <a:extLst>
              <a:ext uri="{FF2B5EF4-FFF2-40B4-BE49-F238E27FC236}">
                <a16:creationId xmlns:a16="http://schemas.microsoft.com/office/drawing/2014/main" id="{97B416D4-09EE-EC8B-7A3A-4FEA4EE7CF25}"/>
              </a:ext>
            </a:extLst>
          </p:cNvPr>
          <p:cNvSpPr/>
          <p:nvPr/>
        </p:nvSpPr>
        <p:spPr>
          <a:xfrm>
            <a:off x="2785872" y="383389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meshing</a:t>
            </a:r>
          </a:p>
        </p:txBody>
      </p:sp>
      <p:sp>
        <p:nvSpPr>
          <p:cNvPr id="6" name="Rectangle 5">
            <a:extLst>
              <a:ext uri="{FF2B5EF4-FFF2-40B4-BE49-F238E27FC236}">
                <a16:creationId xmlns:a16="http://schemas.microsoft.com/office/drawing/2014/main" id="{A2C273F1-F1E3-DFFB-45E5-0F2E58902760}"/>
              </a:ext>
            </a:extLst>
          </p:cNvPr>
          <p:cNvSpPr/>
          <p:nvPr/>
        </p:nvSpPr>
        <p:spPr>
          <a:xfrm>
            <a:off x="2785872" y="2980747"/>
            <a:ext cx="5919216" cy="667512"/>
          </a:xfrm>
          <a:prstGeom prst="rect">
            <a:avLst/>
          </a:prstGeom>
          <a:solidFill>
            <a:srgbClr val="FFC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time integrator</a:t>
            </a:r>
          </a:p>
        </p:txBody>
      </p:sp>
      <p:sp>
        <p:nvSpPr>
          <p:cNvPr id="7" name="Rectangle 6">
            <a:extLst>
              <a:ext uri="{FF2B5EF4-FFF2-40B4-BE49-F238E27FC236}">
                <a16:creationId xmlns:a16="http://schemas.microsoft.com/office/drawing/2014/main" id="{0BB4604A-AB02-9711-1C53-C3B404BD1AF4}"/>
              </a:ext>
            </a:extLst>
          </p:cNvPr>
          <p:cNvSpPr/>
          <p:nvPr/>
        </p:nvSpPr>
        <p:spPr>
          <a:xfrm>
            <a:off x="4805172" y="3799715"/>
            <a:ext cx="1929384" cy="6865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state representation</a:t>
            </a:r>
          </a:p>
        </p:txBody>
      </p:sp>
      <p:sp>
        <p:nvSpPr>
          <p:cNvPr id="8" name="Rectangle 7">
            <a:extLst>
              <a:ext uri="{FF2B5EF4-FFF2-40B4-BE49-F238E27FC236}">
                <a16:creationId xmlns:a16="http://schemas.microsoft.com/office/drawing/2014/main" id="{D7305176-E5DC-EEEE-6AE1-59F7CFBD695A}"/>
              </a:ext>
            </a:extLst>
          </p:cNvPr>
          <p:cNvSpPr/>
          <p:nvPr/>
        </p:nvSpPr>
        <p:spPr>
          <a:xfrm>
            <a:off x="2826668" y="1641439"/>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2</a:t>
            </a:r>
          </a:p>
        </p:txBody>
      </p:sp>
      <p:sp>
        <p:nvSpPr>
          <p:cNvPr id="9" name="Rectangle 8">
            <a:extLst>
              <a:ext uri="{FF2B5EF4-FFF2-40B4-BE49-F238E27FC236}">
                <a16:creationId xmlns:a16="http://schemas.microsoft.com/office/drawing/2014/main" id="{58EEF9D2-F752-B075-346D-67256DA2F09B}"/>
              </a:ext>
            </a:extLst>
          </p:cNvPr>
          <p:cNvSpPr/>
          <p:nvPr/>
        </p:nvSpPr>
        <p:spPr>
          <a:xfrm>
            <a:off x="6175248" y="2169651"/>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1</a:t>
            </a:r>
          </a:p>
        </p:txBody>
      </p:sp>
      <p:sp>
        <p:nvSpPr>
          <p:cNvPr id="10" name="Rectangle 9">
            <a:extLst>
              <a:ext uri="{FF2B5EF4-FFF2-40B4-BE49-F238E27FC236}">
                <a16:creationId xmlns:a16="http://schemas.microsoft.com/office/drawing/2014/main" id="{48AE4794-9B4C-6438-BCCE-3AFB79EEFF80}"/>
              </a:ext>
            </a:extLst>
          </p:cNvPr>
          <p:cNvSpPr/>
          <p:nvPr/>
        </p:nvSpPr>
        <p:spPr>
          <a:xfrm>
            <a:off x="7333488" y="878240"/>
            <a:ext cx="2859024" cy="914400"/>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External (consumer) package</a:t>
            </a:r>
          </a:p>
        </p:txBody>
      </p:sp>
      <p:sp>
        <p:nvSpPr>
          <p:cNvPr id="11" name="Rectangle 10">
            <a:extLst>
              <a:ext uri="{FF2B5EF4-FFF2-40B4-BE49-F238E27FC236}">
                <a16:creationId xmlns:a16="http://schemas.microsoft.com/office/drawing/2014/main" id="{41C46C7E-1024-C4CB-EFB0-6B3B4D16743C}"/>
              </a:ext>
            </a:extLst>
          </p:cNvPr>
          <p:cNvSpPr/>
          <p:nvPr/>
        </p:nvSpPr>
        <p:spPr>
          <a:xfrm>
            <a:off x="2785872" y="4731064"/>
            <a:ext cx="2859024"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Network Libraries</a:t>
            </a:r>
          </a:p>
        </p:txBody>
      </p:sp>
      <p:sp>
        <p:nvSpPr>
          <p:cNvPr id="12" name="Rectangle 11">
            <a:extLst>
              <a:ext uri="{FF2B5EF4-FFF2-40B4-BE49-F238E27FC236}">
                <a16:creationId xmlns:a16="http://schemas.microsoft.com/office/drawing/2014/main" id="{7C96FB5A-1B8F-B8C1-EB07-F5DD37036F7F}"/>
              </a:ext>
            </a:extLst>
          </p:cNvPr>
          <p:cNvSpPr/>
          <p:nvPr/>
        </p:nvSpPr>
        <p:spPr>
          <a:xfrm>
            <a:off x="5961888" y="4703820"/>
            <a:ext cx="2743200" cy="667512"/>
          </a:xfrm>
          <a:prstGeom prst="rect">
            <a:avLst/>
          </a:prstGeom>
          <a:solidFill>
            <a:srgbClr val="FFFF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Mathematical Libraries</a:t>
            </a:r>
          </a:p>
        </p:txBody>
      </p:sp>
      <p:sp>
        <p:nvSpPr>
          <p:cNvPr id="13" name="Rectangle 12">
            <a:extLst>
              <a:ext uri="{FF2B5EF4-FFF2-40B4-BE49-F238E27FC236}">
                <a16:creationId xmlns:a16="http://schemas.microsoft.com/office/drawing/2014/main" id="{6611393D-11A4-0051-7ABD-4707E5CD51CA}"/>
              </a:ext>
            </a:extLst>
          </p:cNvPr>
          <p:cNvSpPr/>
          <p:nvPr/>
        </p:nvSpPr>
        <p:spPr>
          <a:xfrm rot="5400000">
            <a:off x="8217344" y="3718941"/>
            <a:ext cx="214579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Output routines</a:t>
            </a:r>
          </a:p>
        </p:txBody>
      </p:sp>
      <p:sp>
        <p:nvSpPr>
          <p:cNvPr id="14" name="Rectangle 13">
            <a:extLst>
              <a:ext uri="{FF2B5EF4-FFF2-40B4-BE49-F238E27FC236}">
                <a16:creationId xmlns:a16="http://schemas.microsoft.com/office/drawing/2014/main" id="{4C51F005-B4FB-E1B9-93AA-4DD64E677A51}"/>
              </a:ext>
            </a:extLst>
          </p:cNvPr>
          <p:cNvSpPr/>
          <p:nvPr/>
        </p:nvSpPr>
        <p:spPr>
          <a:xfrm rot="16200000">
            <a:off x="1298448" y="3485006"/>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Input routines</a:t>
            </a:r>
          </a:p>
        </p:txBody>
      </p:sp>
      <p:sp>
        <p:nvSpPr>
          <p:cNvPr id="15" name="TextBox 14">
            <a:extLst>
              <a:ext uri="{FF2B5EF4-FFF2-40B4-BE49-F238E27FC236}">
                <a16:creationId xmlns:a16="http://schemas.microsoft.com/office/drawing/2014/main" id="{50F927EF-F625-E23F-7944-0B4AD1F12311}"/>
              </a:ext>
            </a:extLst>
          </p:cNvPr>
          <p:cNvSpPr txBox="1"/>
          <p:nvPr/>
        </p:nvSpPr>
        <p:spPr>
          <a:xfrm>
            <a:off x="67056" y="5232267"/>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upstreams</a:t>
            </a:r>
            <a:endParaRPr lang="en-US" dirty="0"/>
          </a:p>
        </p:txBody>
      </p:sp>
      <p:sp>
        <p:nvSpPr>
          <p:cNvPr id="16" name="TextBox 15">
            <a:extLst>
              <a:ext uri="{FF2B5EF4-FFF2-40B4-BE49-F238E27FC236}">
                <a16:creationId xmlns:a16="http://schemas.microsoft.com/office/drawing/2014/main" id="{D212C70E-AB78-1A6F-0BE6-A73FFB95513A}"/>
              </a:ext>
            </a:extLst>
          </p:cNvPr>
          <p:cNvSpPr txBox="1"/>
          <p:nvPr/>
        </p:nvSpPr>
        <p:spPr>
          <a:xfrm>
            <a:off x="274320" y="1268911"/>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downstreams</a:t>
            </a:r>
            <a:endParaRPr lang="en-US" dirty="0"/>
          </a:p>
        </p:txBody>
      </p:sp>
      <p:sp>
        <p:nvSpPr>
          <p:cNvPr id="17" name="Rectangle 16">
            <a:extLst>
              <a:ext uri="{FF2B5EF4-FFF2-40B4-BE49-F238E27FC236}">
                <a16:creationId xmlns:a16="http://schemas.microsoft.com/office/drawing/2014/main" id="{B7DC5B95-9EF6-756E-13C2-038F077C1F30}"/>
              </a:ext>
            </a:extLst>
          </p:cNvPr>
          <p:cNvSpPr/>
          <p:nvPr/>
        </p:nvSpPr>
        <p:spPr>
          <a:xfrm>
            <a:off x="3405786" y="790673"/>
            <a:ext cx="2151889"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Runners</a:t>
            </a:r>
          </a:p>
        </p:txBody>
      </p:sp>
      <p:sp>
        <p:nvSpPr>
          <p:cNvPr id="18" name="TextBox 17">
            <a:extLst>
              <a:ext uri="{FF2B5EF4-FFF2-40B4-BE49-F238E27FC236}">
                <a16:creationId xmlns:a16="http://schemas.microsoft.com/office/drawing/2014/main" id="{E3E94678-8F9E-52FE-97DC-F115B8A65181}"/>
              </a:ext>
            </a:extLst>
          </p:cNvPr>
          <p:cNvSpPr txBox="1"/>
          <p:nvPr/>
        </p:nvSpPr>
        <p:spPr>
          <a:xfrm>
            <a:off x="4149969" y="274473"/>
            <a:ext cx="8528070" cy="461665"/>
          </a:xfrm>
          <a:prstGeom prst="rect">
            <a:avLst/>
          </a:prstGeom>
          <a:noFill/>
        </p:spPr>
        <p:txBody>
          <a:bodyPr wrap="square">
            <a:spAutoFit/>
          </a:bodyPr>
          <a:lstStyle/>
          <a:p>
            <a:r>
              <a:rPr lang="en-US" sz="1200" dirty="0">
                <a:effectLst/>
                <a:latin typeface="Times" pitchFamily="2" charset="0"/>
              </a:rPr>
              <a:t>Matthew Norman and Jeffrey Larkin. A Holistic Algorithmic Approach to Improving </a:t>
            </a:r>
            <a:r>
              <a:rPr lang="en-US" sz="1200" dirty="0" err="1">
                <a:effectLst/>
                <a:latin typeface="Times" pitchFamily="2" charset="0"/>
              </a:rPr>
              <a:t>Acuracy</a:t>
            </a:r>
            <a:r>
              <a:rPr lang="en-US" sz="1200" dirty="0">
                <a:effectLst/>
                <a:latin typeface="Times" pitchFamily="2" charset="0"/>
              </a:rPr>
              <a:t>, Robustness, and Computational </a:t>
            </a:r>
            <a:r>
              <a:rPr lang="en-US" sz="1200" dirty="0">
                <a:latin typeface="Times" pitchFamily="2" charset="0"/>
              </a:rPr>
              <a:t> </a:t>
            </a:r>
            <a:r>
              <a:rPr lang="en-US" sz="1200" dirty="0">
                <a:effectLst/>
                <a:latin typeface="Times" pitchFamily="2" charset="0"/>
              </a:rPr>
              <a:t>Efficiency for Atmospheric Dynamics. SIAM J. SCI. COMPUT. Vol. 42, No. 5, pp. B1302-B1327 </a:t>
            </a:r>
            <a:endParaRPr lang="en-US" sz="1200" dirty="0">
              <a:latin typeface="Times" pitchFamily="2" charset="0"/>
            </a:endParaRPr>
          </a:p>
        </p:txBody>
      </p:sp>
    </p:spTree>
    <p:extLst>
      <p:ext uri="{BB962C8B-B14F-4D97-AF65-F5344CB8AC3E}">
        <p14:creationId xmlns:p14="http://schemas.microsoft.com/office/powerpoint/2010/main" val="145526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944145"/>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857975"/>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869332"/>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2400775"/>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943575"/>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1469441"/>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978374"/>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2343465"/>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1435574"/>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820032"/>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3311098"/>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3095041"/>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803501"/>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5074434"/>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918104"/>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2360398"/>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4340118"/>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Open/Closed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Does this test add value?</a:t>
            </a:r>
          </a:p>
          <a:p>
            <a:pPr lvl="1"/>
            <a:r>
              <a:rPr lang="en-US" dirty="0"/>
              <a:t>Simple </a:t>
            </a:r>
          </a:p>
          <a:p>
            <a:pPr lvl="1"/>
            <a:r>
              <a:rPr lang="en-US" dirty="0"/>
              <a:t>Enable quick pin-pointing</a:t>
            </a:r>
          </a:p>
          <a:p>
            <a:pPr marL="346075" lvl="1" indent="0">
              <a:buNone/>
            </a:pPr>
            <a:endParaRPr lang="en-US" dirty="0"/>
          </a:p>
        </p:txBody>
      </p:sp>
    </p:spTree>
    <p:extLst>
      <p:ext uri="{BB962C8B-B14F-4D97-AF65-F5344CB8AC3E}">
        <p14:creationId xmlns:p14="http://schemas.microsoft.com/office/powerpoint/2010/main" val="338891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605643" y="1092530"/>
            <a:ext cx="10735292" cy="5628904"/>
          </a:xfrm>
          <a:ln>
            <a:noFill/>
          </a:ln>
        </p:spPr>
        <p:txBody>
          <a:bodyPr>
            <a:normAutofit lnSpcReduction="10000"/>
          </a:bodyPr>
          <a:lstStyle/>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old bugs aren’t reappearing</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Test your assumptions</a:t>
            </a:r>
          </a:p>
          <a:p>
            <a:pPr lvl="1"/>
            <a:r>
              <a:rPr lang="en-US" dirty="0"/>
              <a:t>Exercise third-party dependencies, prove they work for your case</a:t>
            </a:r>
          </a:p>
          <a:p>
            <a:pPr lvl="1"/>
            <a:r>
              <a:rPr lang="en-US" dirty="0"/>
              <a:t>Add tests when joining a new code</a:t>
            </a:r>
          </a:p>
          <a:p>
            <a:pPr lvl="1"/>
            <a:r>
              <a:rPr lang="en-US" dirty="0"/>
              <a:t>Stash tests used to diagnose issues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Use "specs" to eliminate dependence on bitwise reproducibility</a:t>
            </a: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311C8-70A2-E46D-F8C2-C304AF9501F6}"/>
              </a:ext>
            </a:extLst>
          </p:cNvPr>
          <p:cNvSpPr>
            <a:spLocks noGrp="1"/>
          </p:cNvSpPr>
          <p:nvPr>
            <p:ph idx="1"/>
          </p:nvPr>
        </p:nvSpPr>
        <p:spPr>
          <a:xfrm>
            <a:off x="363096" y="1823085"/>
            <a:ext cx="11369809" cy="4491990"/>
          </a:xfrm>
        </p:spPr>
        <p:txBody>
          <a:bodyPr/>
          <a:lstStyle/>
          <a:p>
            <a:r>
              <a:rPr lang="en-US" dirty="0"/>
              <a:t>A testing strategy is essential for producing reliable trustworthy software</a:t>
            </a:r>
          </a:p>
          <a:p>
            <a:pPr lvl="1"/>
            <a:r>
              <a:rPr lang="en-US" dirty="0"/>
              <a:t>Invest the time needed to thoroughly test your software at all levels</a:t>
            </a:r>
          </a:p>
          <a:p>
            <a:pPr lvl="1"/>
            <a:r>
              <a:rPr lang="en-US" dirty="0"/>
              <a:t>Use automation whenever possible</a:t>
            </a:r>
          </a:p>
          <a:p>
            <a:r>
              <a:rPr lang="en-US" dirty="0"/>
              <a:t>Different challenges are associated with exploratory, legacy, and composable codes</a:t>
            </a:r>
          </a:p>
          <a:p>
            <a:pPr lvl="1"/>
            <a:r>
              <a:rPr lang="en-US" dirty="0"/>
              <a:t>Adapt your strategy to fit your situation.</a:t>
            </a:r>
          </a:p>
          <a:p>
            <a:pPr lvl="1"/>
            <a:r>
              <a:rPr lang="en-US" dirty="0"/>
              <a:t>Eventually you will want to be able to verify all components in a code release.</a:t>
            </a:r>
          </a:p>
          <a:p>
            <a:r>
              <a:rPr lang="en-US" dirty="0"/>
              <a:t>Don’t get distracted by all the technologies out there – focus on exercising your code.</a:t>
            </a:r>
          </a:p>
          <a:p>
            <a:pPr lvl="1"/>
            <a:r>
              <a:rPr lang="en-US" dirty="0"/>
              <a:t>Scaffolding projects can help with mechanics.</a:t>
            </a:r>
            <a:endParaRPr lang="en-US" sz="2400" dirty="0"/>
          </a:p>
        </p:txBody>
      </p:sp>
      <p:sp>
        <p:nvSpPr>
          <p:cNvPr id="4" name="Title 2">
            <a:extLst>
              <a:ext uri="{FF2B5EF4-FFF2-40B4-BE49-F238E27FC236}">
                <a16:creationId xmlns:a16="http://schemas.microsoft.com/office/drawing/2014/main" id="{F8D51CCA-0586-AA87-5CAE-B04D204D3F8A}"/>
              </a:ext>
            </a:extLst>
          </p:cNvPr>
          <p:cNvSpPr>
            <a:spLocks noGrp="1"/>
          </p:cNvSpPr>
          <p:nvPr>
            <p:ph type="title"/>
          </p:nvPr>
        </p:nvSpPr>
        <p:spPr>
          <a:xfrm>
            <a:off x="365760" y="411480"/>
            <a:ext cx="11372473" cy="914400"/>
          </a:xfrm>
        </p:spPr>
        <p:txBody>
          <a:bodyPr/>
          <a:lstStyle/>
          <a:p>
            <a:r>
              <a:rPr lang="en-US" dirty="0"/>
              <a:t>Testing Takeaways</a:t>
            </a:r>
          </a:p>
        </p:txBody>
      </p:sp>
    </p:spTree>
    <p:extLst>
      <p:ext uri="{BB962C8B-B14F-4D97-AF65-F5344CB8AC3E}">
        <p14:creationId xmlns:p14="http://schemas.microsoft.com/office/powerpoint/2010/main" val="273860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280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492-676F-E54B-1F1B-ED908FAF13CA}"/>
              </a:ext>
            </a:extLst>
          </p:cNvPr>
          <p:cNvSpPr>
            <a:spLocks noGrp="1"/>
          </p:cNvSpPr>
          <p:nvPr>
            <p:ph type="title"/>
          </p:nvPr>
        </p:nvSpPr>
        <p:spPr/>
        <p:txBody>
          <a:bodyPr/>
          <a:lstStyle/>
          <a:p>
            <a:r>
              <a:rPr lang="en-US" dirty="0"/>
              <a:t>Questions?</a:t>
            </a:r>
          </a:p>
        </p:txBody>
      </p:sp>
      <p:sp>
        <p:nvSpPr>
          <p:cNvPr id="4" name="Content Placeholder 2">
            <a:extLst>
              <a:ext uri="{FF2B5EF4-FFF2-40B4-BE49-F238E27FC236}">
                <a16:creationId xmlns:a16="http://schemas.microsoft.com/office/drawing/2014/main" id="{01D2127D-7DD3-9FFB-C4FF-72810C17B096}"/>
              </a:ext>
            </a:extLst>
          </p:cNvPr>
          <p:cNvSpPr txBox="1">
            <a:spLocks/>
          </p:cNvSpPr>
          <p:nvPr/>
        </p:nvSpPr>
        <p:spPr>
          <a:xfrm>
            <a:off x="625225" y="1325880"/>
            <a:ext cx="4836791" cy="5373657"/>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Types</a:t>
            </a:r>
          </a:p>
          <a:p>
            <a:pPr lvl="1"/>
            <a:r>
              <a:rPr lang="en-US" dirty="0"/>
              <a:t>scheduled vs. continuous</a:t>
            </a:r>
          </a:p>
          <a:p>
            <a:pPr lvl="1"/>
            <a:r>
              <a:rPr lang="en-US" dirty="0"/>
              <a:t>unit vs. module vs. integration</a:t>
            </a:r>
          </a:p>
          <a:p>
            <a:pPr lvl="1"/>
            <a:r>
              <a:rPr lang="en-US" dirty="0"/>
              <a:t>restart, performance, regression</a:t>
            </a:r>
          </a:p>
          <a:p>
            <a:pPr lvl="1"/>
            <a:r>
              <a:rPr lang="en-US" dirty="0"/>
              <a:t>system and acceptance testing</a:t>
            </a:r>
          </a:p>
          <a:p>
            <a:r>
              <a:rPr lang="en-US" dirty="0"/>
              <a:t>Testing Classes</a:t>
            </a:r>
          </a:p>
          <a:p>
            <a:pPr lvl="1"/>
            <a:r>
              <a:rPr lang="en-US" dirty="0"/>
              <a:t>open/closed box: ability to modify codebase</a:t>
            </a:r>
          </a:p>
          <a:p>
            <a:pPr lvl="1"/>
            <a:r>
              <a:rPr lang="en-US" dirty="0"/>
              <a:t>inferring vs. checking behavior (bottom-up vs. top-down)</a:t>
            </a:r>
          </a:p>
        </p:txBody>
      </p:sp>
      <p:sp>
        <p:nvSpPr>
          <p:cNvPr id="5" name="Content Placeholder 2">
            <a:extLst>
              <a:ext uri="{FF2B5EF4-FFF2-40B4-BE49-F238E27FC236}">
                <a16:creationId xmlns:a16="http://schemas.microsoft.com/office/drawing/2014/main" id="{A73E324F-485E-4A7C-5B4A-8CE9706FFA50}"/>
              </a:ext>
            </a:extLst>
          </p:cNvPr>
          <p:cNvSpPr txBox="1">
            <a:spLocks/>
          </p:cNvSpPr>
          <p:nvPr/>
        </p:nvSpPr>
        <p:spPr>
          <a:xfrm>
            <a:off x="6053328" y="1362390"/>
            <a:ext cx="5224272" cy="4693953"/>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Practices</a:t>
            </a:r>
          </a:p>
          <a:p>
            <a:pPr lvl="1"/>
            <a:r>
              <a:rPr lang="en-US" dirty="0"/>
              <a:t>coverage, resolution policies, release checklists</a:t>
            </a:r>
          </a:p>
          <a:p>
            <a:r>
              <a:rPr lang="en-US" dirty="0"/>
              <a:t>Testing areas</a:t>
            </a:r>
          </a:p>
          <a:p>
            <a:pPr lvl="1"/>
            <a:r>
              <a:rPr lang="en-US" dirty="0"/>
              <a:t>proving: assumptions, invariants, external behavior, interfaces, types and specifications</a:t>
            </a:r>
          </a:p>
          <a:p>
            <a:r>
              <a:rPr lang="en-US" dirty="0"/>
              <a:t>Definition of Done</a:t>
            </a:r>
          </a:p>
          <a:p>
            <a:pPr lvl="1"/>
            <a:r>
              <a:rPr lang="en-US" dirty="0"/>
              <a:t>coverage and test matrices</a:t>
            </a:r>
          </a:p>
          <a:p>
            <a:pPr lvl="1"/>
            <a:r>
              <a:rPr lang="en-US" dirty="0"/>
              <a:t>level of confidence vs. concept / code maturity</a:t>
            </a:r>
          </a:p>
          <a:p>
            <a:pPr lvl="1"/>
            <a:endParaRPr lang="en-US" dirty="0"/>
          </a:p>
        </p:txBody>
      </p:sp>
    </p:spTree>
    <p:extLst>
      <p:ext uri="{BB962C8B-B14F-4D97-AF65-F5344CB8AC3E}">
        <p14:creationId xmlns:p14="http://schemas.microsoft.com/office/powerpoint/2010/main" val="1812768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Examples... 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3"/>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6"/>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7"/>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8"/>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16287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a:hlinkClick r:id="rId3"/>
              </a:rPr>
              <a:t>github.com/</a:t>
            </a:r>
            <a:r>
              <a:rPr lang="en-US" dirty="0" err="1">
                <a:hlinkClick r:id="rId3"/>
              </a:rPr>
              <a:t>CompFUSE</a:t>
            </a:r>
            <a:r>
              <a:rPr lang="en-US" dirty="0">
                <a:hlinkClick r:id="rId3"/>
              </a:rPr>
              <a:t>/DCA </a:t>
            </a:r>
            <a:r>
              <a:rPr lang="en-US" dirty="0"/>
              <a:t>–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4"/>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5"/>
              </a:rPr>
              <a:t>https://spack.readthedocs.io/en/latest/containers.html</a:t>
            </a:r>
            <a:endParaRPr lang="en-US" dirty="0"/>
          </a:p>
          <a:p>
            <a:pPr>
              <a:spcBef>
                <a:spcPts val="400"/>
              </a:spcBef>
            </a:pPr>
            <a:r>
              <a:rPr lang="en-US" dirty="0">
                <a:hlinkClick r:id="rId6"/>
              </a:rPr>
              <a:t>https://supercontainers.github.io/sc20-tutorial/07.spack/index.html</a:t>
            </a:r>
            <a:r>
              <a:rPr lang="en-US" dirty="0"/>
              <a:t> </a:t>
            </a:r>
          </a:p>
          <a:p>
            <a:pPr>
              <a:spcBef>
                <a:spcPts val="400"/>
              </a:spcBef>
            </a:pPr>
            <a:r>
              <a:rPr lang="en-US" dirty="0">
                <a:hlinkClick r:id="rId7"/>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624453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Words of warning from </a:t>
            </a:r>
            <a:r>
              <a:rPr lang="en-US" dirty="0" err="1"/>
              <a:t>github</a:t>
            </a:r>
            <a:endParaRPr lang="en-US" dirty="0"/>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312290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a:hlinkClick r:id="rId3"/>
              </a:rPr>
              <a:t>github.com/ECP-</a:t>
            </a:r>
            <a:r>
              <a:rPr lang="en-US" dirty="0" err="1">
                <a:hlinkClick r:id="rId3"/>
              </a:rPr>
              <a:t>WarpX</a:t>
            </a:r>
            <a:r>
              <a:rPr lang="en-US" dirty="0">
                <a:hlinkClick r:id="rId3"/>
              </a:rPr>
              <a:t>/</a:t>
            </a:r>
            <a:r>
              <a:rPr lang="en-US" dirty="0" err="1">
                <a:hlinkClick r:id="rId3"/>
              </a:rPr>
              <a:t>WarpX</a:t>
            </a:r>
            <a:r>
              <a:rPr lang="en-US" dirty="0">
                <a:hlinkClick r:id="rId3"/>
              </a:rPr>
              <a:t> </a:t>
            </a:r>
            <a:r>
              <a:rPr lang="en-US" dirty="0"/>
              <a:t>–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4"/>
              </a:rPr>
              <a:t>https://</a:t>
            </a:r>
            <a:r>
              <a:rPr lang="en-US" dirty="0" err="1">
                <a:hlinkClick r:id="rId4"/>
              </a:rPr>
              <a:t>cristianadam.eu</a:t>
            </a:r>
            <a:r>
              <a:rPr lang="en-US" dirty="0">
                <a:hlinkClick r:id="rId4"/>
              </a:rPr>
              <a:t>/20200113/speeding-up-c-plus-plus-</a:t>
            </a:r>
            <a:r>
              <a:rPr lang="en-US" dirty="0" err="1">
                <a:hlinkClick r:id="rId4"/>
              </a:rPr>
              <a:t>github</a:t>
            </a:r>
            <a:r>
              <a:rPr lang="en-US" dirty="0">
                <a:hlinkClick r:id="rId4"/>
              </a:rPr>
              <a:t>-actions-using-</a:t>
            </a:r>
            <a:r>
              <a:rPr lang="en-US" b="1" dirty="0" err="1">
                <a:hlinkClick r:id="rId4"/>
              </a:rPr>
              <a:t>ccache</a:t>
            </a:r>
            <a:r>
              <a:rPr lang="en-US" dirty="0">
                <a:hlinkClick r:id="rId4"/>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64744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3"/>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408538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DA20-6167-F0F8-D07F-68366EB6C932}"/>
              </a:ext>
            </a:extLst>
          </p:cNvPr>
          <p:cNvSpPr>
            <a:spLocks noGrp="1"/>
          </p:cNvSpPr>
          <p:nvPr>
            <p:ph type="title"/>
          </p:nvPr>
        </p:nvSpPr>
        <p:spPr/>
        <p:txBody>
          <a:bodyPr/>
          <a:lstStyle/>
          <a:p>
            <a:r>
              <a:rPr lang="en-US" dirty="0"/>
              <a:t>Good ideas and idioms from across developer spaces</a:t>
            </a:r>
          </a:p>
        </p:txBody>
      </p:sp>
      <p:sp>
        <p:nvSpPr>
          <p:cNvPr id="3" name="TextBox 2">
            <a:extLst>
              <a:ext uri="{FF2B5EF4-FFF2-40B4-BE49-F238E27FC236}">
                <a16:creationId xmlns:a16="http://schemas.microsoft.com/office/drawing/2014/main" id="{95094B3D-0EA8-7A7B-C715-308A215E051B}"/>
              </a:ext>
            </a:extLst>
          </p:cNvPr>
          <p:cNvSpPr txBox="1"/>
          <p:nvPr/>
        </p:nvSpPr>
        <p:spPr>
          <a:xfrm>
            <a:off x="620850" y="1164621"/>
            <a:ext cx="11120046" cy="4838248"/>
          </a:xfrm>
          <a:prstGeom prst="rect">
            <a:avLst/>
          </a:prstGeom>
          <a:noFill/>
        </p:spPr>
        <p:txBody>
          <a:bodyPr wrap="square" lIns="118872" tIns="91440" rIns="118872" bIns="91440" rtlCol="0" anchor="ctr" anchorCtr="0">
            <a:spAutoFit/>
          </a:bodyPr>
          <a:lstStyle/>
          <a:p>
            <a:pPr marL="457200" indent="-457200" algn="l">
              <a:lnSpc>
                <a:spcPct val="90000"/>
              </a:lnSpc>
              <a:buFont typeface="Arial" panose="020B0604020202020204" pitchFamily="34" charset="0"/>
              <a:buChar char="•"/>
            </a:pPr>
            <a:r>
              <a:rPr lang="en-US" sz="2800" dirty="0"/>
              <a:t>Golang interfaces</a:t>
            </a:r>
          </a:p>
          <a:p>
            <a:pPr marL="457200" indent="-457200" algn="l">
              <a:lnSpc>
                <a:spcPct val="90000"/>
              </a:lnSpc>
              <a:buFont typeface="Arial" panose="020B0604020202020204" pitchFamily="34" charset="0"/>
              <a:buChar char="•"/>
            </a:pPr>
            <a:r>
              <a:rPr lang="en-US" sz="2800" dirty="0"/>
              <a:t>C++ object implementation "rule of 3"</a:t>
            </a:r>
          </a:p>
          <a:p>
            <a:pPr marL="914400" lvl="1" indent="-457200">
              <a:lnSpc>
                <a:spcPct val="90000"/>
              </a:lnSpc>
              <a:buFont typeface="Arial" panose="020B0604020202020204" pitchFamily="34" charset="0"/>
              <a:buChar char="•"/>
            </a:pPr>
            <a:r>
              <a:rPr lang="en-US" sz="2800" dirty="0">
                <a:hlinkClick r:id="rId2"/>
              </a:rPr>
              <a:t>https://en.cppreference.com/w/cpp/language/rule_of_three</a:t>
            </a:r>
            <a:endParaRPr lang="en-US" sz="2800" dirty="0"/>
          </a:p>
          <a:p>
            <a:pPr marL="457200" indent="-457200" algn="l">
              <a:lnSpc>
                <a:spcPct val="90000"/>
              </a:lnSpc>
              <a:buFont typeface="Arial" panose="020B0604020202020204" pitchFamily="34" charset="0"/>
              <a:buChar char="•"/>
            </a:pPr>
            <a:r>
              <a:rPr lang="en-US" sz="2800" dirty="0"/>
              <a:t>Python, </a:t>
            </a:r>
            <a:r>
              <a:rPr lang="en-US" sz="2800" dirty="0" err="1"/>
              <a:t>pytest</a:t>
            </a:r>
            <a:endParaRPr lang="en-US" sz="2800" dirty="0"/>
          </a:p>
          <a:p>
            <a:pPr marL="914400" lvl="1" indent="-457200">
              <a:lnSpc>
                <a:spcPct val="90000"/>
              </a:lnSpc>
              <a:buFont typeface="Arial" panose="020B0604020202020204" pitchFamily="34" charset="0"/>
              <a:buChar char="•"/>
            </a:pPr>
            <a:r>
              <a:rPr lang="en-US" sz="2800" dirty="0"/>
              <a:t>use assertions and automate calling tests</a:t>
            </a:r>
          </a:p>
          <a:p>
            <a:pPr marL="457200" indent="-457200" algn="l">
              <a:lnSpc>
                <a:spcPct val="90000"/>
              </a:lnSpc>
              <a:buFont typeface="Arial" panose="020B0604020202020204" pitchFamily="34" charset="0"/>
              <a:buChar char="•"/>
            </a:pPr>
            <a:r>
              <a:rPr lang="en-US" sz="2800" dirty="0"/>
              <a:t>C++, </a:t>
            </a:r>
            <a:r>
              <a:rPr lang="en-US" sz="2800" dirty="0" err="1"/>
              <a:t>googletest</a:t>
            </a:r>
            <a:r>
              <a:rPr lang="en-US" sz="2800" dirty="0"/>
              <a:t> / catch2</a:t>
            </a:r>
          </a:p>
          <a:p>
            <a:pPr marL="914400" lvl="1" indent="-457200">
              <a:lnSpc>
                <a:spcPct val="90000"/>
              </a:lnSpc>
              <a:buFont typeface="Arial" panose="020B0604020202020204" pitchFamily="34" charset="0"/>
              <a:buChar char="•"/>
            </a:pPr>
            <a:r>
              <a:rPr lang="en-US" sz="2800" dirty="0"/>
              <a:t>write your tests in a uniform way</a:t>
            </a:r>
          </a:p>
          <a:p>
            <a:pPr marL="457200" indent="-457200" algn="l">
              <a:lnSpc>
                <a:spcPct val="90000"/>
              </a:lnSpc>
              <a:buFont typeface="Arial" panose="020B0604020202020204" pitchFamily="34" charset="0"/>
              <a:buChar char="•"/>
            </a:pPr>
            <a:r>
              <a:rPr lang="en-US" sz="2800" dirty="0" err="1"/>
              <a:t>Javascript</a:t>
            </a:r>
            <a:r>
              <a:rPr lang="en-US" sz="2800" dirty="0"/>
              <a:t>, </a:t>
            </a:r>
            <a:r>
              <a:rPr lang="en-US" sz="2800" dirty="0">
                <a:hlinkClick r:id="rId3"/>
              </a:rPr>
              <a:t>https://jestjs.io/</a:t>
            </a:r>
            <a:endParaRPr lang="en-US" sz="2800" dirty="0"/>
          </a:p>
          <a:p>
            <a:pPr marL="914400" lvl="1" indent="-457200">
              <a:lnSpc>
                <a:spcPct val="90000"/>
              </a:lnSpc>
              <a:buFont typeface="Arial" panose="020B0604020202020204" pitchFamily="34" charset="0"/>
              <a:buChar char="•"/>
            </a:pPr>
            <a:r>
              <a:rPr lang="en-US" sz="2800" dirty="0"/>
              <a:t>use a well-featured test package – error reporting, parallel, cached, etc.</a:t>
            </a:r>
          </a:p>
          <a:p>
            <a:pPr marL="457200" indent="-457200" algn="l">
              <a:lnSpc>
                <a:spcPct val="90000"/>
              </a:lnSpc>
              <a:buFont typeface="Arial" panose="020B0604020202020204" pitchFamily="34" charset="0"/>
              <a:buChar char="•"/>
            </a:pPr>
            <a:r>
              <a:rPr lang="en-US" sz="2800" dirty="0"/>
              <a:t>Ruby, rails, </a:t>
            </a:r>
            <a:r>
              <a:rPr lang="en-US" sz="2800" dirty="0">
                <a:hlinkClick r:id="rId4"/>
              </a:rPr>
              <a:t>https://guides.rubyonrails.org/testing.html</a:t>
            </a:r>
            <a:endParaRPr lang="en-US" sz="2800" dirty="0"/>
          </a:p>
          <a:p>
            <a:pPr marL="914400" lvl="1" indent="-457200">
              <a:lnSpc>
                <a:spcPct val="90000"/>
              </a:lnSpc>
              <a:buFont typeface="Arial" panose="020B0604020202020204" pitchFamily="34" charset="0"/>
              <a:buChar char="•"/>
            </a:pPr>
            <a:r>
              <a:rPr lang="en-US" sz="2800" dirty="0"/>
              <a:t>define common verbs/types of questions</a:t>
            </a:r>
          </a:p>
        </p:txBody>
      </p:sp>
    </p:spTree>
    <p:extLst>
      <p:ext uri="{BB962C8B-B14F-4D97-AF65-F5344CB8AC3E}">
        <p14:creationId xmlns:p14="http://schemas.microsoft.com/office/powerpoint/2010/main" val="427621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A88E6CF-3EB4-B181-1033-B23CAD8D98F8}"/>
              </a:ext>
            </a:extLst>
          </p:cNvPr>
          <p:cNvSpPr/>
          <p:nvPr/>
        </p:nvSpPr>
        <p:spPr>
          <a:xfrm rot="13663363">
            <a:off x="1521654" y="2905657"/>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661863" y="2430754"/>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How does it perform on 1D transport? </a:t>
            </a:r>
          </a:p>
        </p:txBody>
      </p:sp>
      <p:sp>
        <p:nvSpPr>
          <p:cNvPr id="8" name="Triangle 7">
            <a:extLst>
              <a:ext uri="{FF2B5EF4-FFF2-40B4-BE49-F238E27FC236}">
                <a16:creationId xmlns:a16="http://schemas.microsoft.com/office/drawing/2014/main" id="{8A4E3B05-F1E5-1F84-248F-E393447483F9}"/>
              </a:ext>
            </a:extLst>
          </p:cNvPr>
          <p:cNvSpPr/>
          <p:nvPr/>
        </p:nvSpPr>
        <p:spPr>
          <a:xfrm rot="13663363">
            <a:off x="1348440" y="5749195"/>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ounded Rectangle 8">
            <a:extLst>
              <a:ext uri="{FF2B5EF4-FFF2-40B4-BE49-F238E27FC236}">
                <a16:creationId xmlns:a16="http://schemas.microsoft.com/office/drawing/2014/main" id="{737312AB-998E-AD88-5E74-227F347AC4CC}"/>
              </a:ext>
            </a:extLst>
          </p:cNvPr>
          <p:cNvSpPr/>
          <p:nvPr/>
        </p:nvSpPr>
        <p:spPr>
          <a:xfrm>
            <a:off x="1488649" y="4808710"/>
            <a:ext cx="5854686" cy="1283208"/>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We'll need to compare the old and new integration outputs, and change the grid resolutions.  We'll need some timings too.</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0574034" y="1659910"/>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3601330" y="814369"/>
            <a:ext cx="7112912"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want to test out a new time-integration method for our atmospheric transport equations. It's still finite-volume, but uses a different way to limit oscillations.</a:t>
            </a:r>
          </a:p>
        </p:txBody>
      </p:sp>
      <p:sp>
        <p:nvSpPr>
          <p:cNvPr id="12" name="Triangle 11">
            <a:extLst>
              <a:ext uri="{FF2B5EF4-FFF2-40B4-BE49-F238E27FC236}">
                <a16:creationId xmlns:a16="http://schemas.microsoft.com/office/drawing/2014/main" id="{69CFACA6-76BE-0D1B-6A4C-D49C67482432}"/>
              </a:ext>
            </a:extLst>
          </p:cNvPr>
          <p:cNvSpPr/>
          <p:nvPr/>
        </p:nvSpPr>
        <p:spPr>
          <a:xfrm rot="7936637" flipH="1">
            <a:off x="10672508" y="4268019"/>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Rounded Rectangle 12">
            <a:extLst>
              <a:ext uri="{FF2B5EF4-FFF2-40B4-BE49-F238E27FC236}">
                <a16:creationId xmlns:a16="http://schemas.microsoft.com/office/drawing/2014/main" id="{4BB65B48-0C25-54C9-C84C-AF4FA1486D6C}"/>
              </a:ext>
            </a:extLst>
          </p:cNvPr>
          <p:cNvSpPr/>
          <p:nvPr/>
        </p:nvSpPr>
        <p:spPr>
          <a:xfrm flipH="1">
            <a:off x="4149969" y="3422478"/>
            <a:ext cx="6662747"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It looks like it preserves discontinuity shapes better. We'd like to achieve higher accuracy at lower time-to solution.  How can we test that?</a:t>
            </a:r>
          </a:p>
        </p:txBody>
      </p:sp>
      <p:sp>
        <p:nvSpPr>
          <p:cNvPr id="15" name="TextBox 14">
            <a:extLst>
              <a:ext uri="{FF2B5EF4-FFF2-40B4-BE49-F238E27FC236}">
                <a16:creationId xmlns:a16="http://schemas.microsoft.com/office/drawing/2014/main" id="{6F553544-E060-25A5-733A-1EF22F53D8CC}"/>
              </a:ext>
            </a:extLst>
          </p:cNvPr>
          <p:cNvSpPr txBox="1"/>
          <p:nvPr/>
        </p:nvSpPr>
        <p:spPr>
          <a:xfrm>
            <a:off x="4149969" y="274473"/>
            <a:ext cx="8528070" cy="461665"/>
          </a:xfrm>
          <a:prstGeom prst="rect">
            <a:avLst/>
          </a:prstGeom>
          <a:noFill/>
        </p:spPr>
        <p:txBody>
          <a:bodyPr wrap="square">
            <a:spAutoFit/>
          </a:bodyPr>
          <a:lstStyle/>
          <a:p>
            <a:r>
              <a:rPr lang="en-US" sz="1200" dirty="0">
                <a:effectLst/>
                <a:latin typeface="Times" pitchFamily="2" charset="0"/>
              </a:rPr>
              <a:t>Matthew Norman and Jeffrey Larkin. A Holistic Algorithmic Approach to Improving </a:t>
            </a:r>
            <a:r>
              <a:rPr lang="en-US" sz="1200" dirty="0" err="1">
                <a:effectLst/>
                <a:latin typeface="Times" pitchFamily="2" charset="0"/>
              </a:rPr>
              <a:t>Acuracy</a:t>
            </a:r>
            <a:r>
              <a:rPr lang="en-US" sz="1200" dirty="0">
                <a:effectLst/>
                <a:latin typeface="Times" pitchFamily="2" charset="0"/>
              </a:rPr>
              <a:t>, Robustness, and Computational </a:t>
            </a:r>
            <a:r>
              <a:rPr lang="en-US" sz="1200" dirty="0">
                <a:latin typeface="Times" pitchFamily="2" charset="0"/>
              </a:rPr>
              <a:t> </a:t>
            </a:r>
            <a:r>
              <a:rPr lang="en-US" sz="1200" dirty="0">
                <a:effectLst/>
                <a:latin typeface="Times" pitchFamily="2" charset="0"/>
              </a:rPr>
              <a:t>Efficiency for Atmospheric Dynamics. SIAM J. SCI. COMPUT. Vol. 42, No. 5, pp. B1302-B1327 </a:t>
            </a:r>
            <a:endParaRPr lang="en-US" sz="1200" dirty="0">
              <a:latin typeface="Times" pitchFamily="2" charset="0"/>
            </a:endParaRPr>
          </a:p>
        </p:txBody>
      </p:sp>
    </p:spTree>
    <p:extLst>
      <p:ext uri="{BB962C8B-B14F-4D97-AF65-F5344CB8AC3E}">
        <p14:creationId xmlns:p14="http://schemas.microsoft.com/office/powerpoint/2010/main" val="422218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2962150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3"/>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4"/>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a:t>
            </a:r>
            <a:r>
              <a:rPr lang="en-US" dirty="0" err="1">
                <a:hlinkClick r:id="rId5"/>
              </a:rPr>
              <a:t>warpx.readthedocs.io</a:t>
            </a:r>
            <a:r>
              <a:rPr lang="en-US" dirty="0">
                <a:hlinkClick r:id="rId5"/>
              </a:rPr>
              <a:t>/</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3"/>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t>
            </a:r>
            <a:r>
              <a:rPr lang="en-US" dirty="0" err="1">
                <a:solidFill>
                  <a:schemeClr val="bg1"/>
                </a:solidFill>
                <a:hlinkClick r:id="rId4">
                  <a:extLst>
                    <a:ext uri="{A12FA001-AC4F-418D-AE19-62706E023703}">
                      <ahyp:hlinkClr xmlns:ahyp="http://schemas.microsoft.com/office/drawing/2018/hyperlinkcolor" val="tx"/>
                    </a:ext>
                  </a:extLst>
                </a:hlinkClick>
              </a:rPr>
              <a:t>bssw.io</a:t>
            </a:r>
            <a:r>
              <a:rPr lang="en-US" dirty="0">
                <a:solidFill>
                  <a:schemeClr val="bg1"/>
                </a:solidFill>
                <a:hlinkClick r:id="rId4">
                  <a:extLst>
                    <a:ext uri="{A12FA001-AC4F-418D-AE19-62706E023703}">
                      <ahyp:hlinkClr xmlns:ahyp="http://schemas.microsoft.com/office/drawing/2018/hyperlinkcolor" val="tx"/>
                    </a:ext>
                  </a:extLst>
                </a:hlinkClick>
              </a:rPr>
              <a:t>/</a:t>
            </a:r>
            <a:r>
              <a:rPr lang="en-US" dirty="0" err="1">
                <a:solidFill>
                  <a:schemeClr val="bg1"/>
                </a:solidFill>
                <a:hlinkClick r:id="rId4">
                  <a:extLst>
                    <a:ext uri="{A12FA001-AC4F-418D-AE19-62706E023703}">
                      <ahyp:hlinkClr xmlns:ahyp="http://schemas.microsoft.com/office/drawing/2018/hyperlinkcolor" val="tx"/>
                    </a:ext>
                  </a:extLst>
                </a:hlinkClick>
              </a:rPr>
              <a:t>blog_posts</a:t>
            </a:r>
            <a:r>
              <a:rPr lang="en-US" dirty="0">
                <a:solidFill>
                  <a:schemeClr val="bg1"/>
                </a:solidFill>
                <a:hlinkClick r:id="rId4">
                  <a:extLst>
                    <a:ext uri="{A12FA001-AC4F-418D-AE19-62706E023703}">
                      <ahyp:hlinkClr xmlns:ahyp="http://schemas.microsoft.com/office/drawing/2018/hyperlinkcolor" val="tx"/>
                    </a:ext>
                  </a:extLst>
                </a:hlinkClick>
              </a:rPr>
              <a:t>/bright-spots-team-experiences-implementing-continuous-integration</a:t>
            </a:r>
            <a:endParaRPr lang="en-US" dirty="0">
              <a:solidFill>
                <a:schemeClr val="bg1"/>
              </a:solidFill>
            </a:endParaRPr>
          </a:p>
        </p:txBody>
      </p:sp>
    </p:spTree>
    <p:extLst>
      <p:ext uri="{BB962C8B-B14F-4D97-AF65-F5344CB8AC3E}">
        <p14:creationId xmlns:p14="http://schemas.microsoft.com/office/powerpoint/2010/main" val="204019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9C128A8F-21BA-E76A-5B1F-ACE1B5FC60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3" y="956551"/>
            <a:ext cx="5210672" cy="4076938"/>
          </a:xfrm>
          <a:prstGeom prst="rect">
            <a:avLst/>
          </a:prstGeom>
        </p:spPr>
      </p:pic>
      <p:sp>
        <p:nvSpPr>
          <p:cNvPr id="7" name="Triangle 6">
            <a:extLst>
              <a:ext uri="{FF2B5EF4-FFF2-40B4-BE49-F238E27FC236}">
                <a16:creationId xmlns:a16="http://schemas.microsoft.com/office/drawing/2014/main" id="{CA88E6CF-3EB4-B181-1033-B23CAD8D98F8}"/>
              </a:ext>
            </a:extLst>
          </p:cNvPr>
          <p:cNvSpPr/>
          <p:nvPr/>
        </p:nvSpPr>
        <p:spPr>
          <a:xfrm rot="13663363">
            <a:off x="974091" y="1880539"/>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114300" y="1405636"/>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Here's a 2D result from the new integrator method.</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1275802" y="5341927"/>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5134707" y="4979514"/>
            <a:ext cx="6170377" cy="641604"/>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Great, let's get the rest of the code switched over.</a:t>
            </a:r>
          </a:p>
        </p:txBody>
      </p:sp>
      <p:sp>
        <p:nvSpPr>
          <p:cNvPr id="3" name="TextBox 2">
            <a:extLst>
              <a:ext uri="{FF2B5EF4-FFF2-40B4-BE49-F238E27FC236}">
                <a16:creationId xmlns:a16="http://schemas.microsoft.com/office/drawing/2014/main" id="{593BBF4B-5AC5-D3DE-9100-A1AA11C1B8C7}"/>
              </a:ext>
            </a:extLst>
          </p:cNvPr>
          <p:cNvSpPr txBox="1"/>
          <p:nvPr/>
        </p:nvSpPr>
        <p:spPr>
          <a:xfrm>
            <a:off x="4149969" y="274473"/>
            <a:ext cx="8528070" cy="461665"/>
          </a:xfrm>
          <a:prstGeom prst="rect">
            <a:avLst/>
          </a:prstGeom>
          <a:noFill/>
        </p:spPr>
        <p:txBody>
          <a:bodyPr wrap="square">
            <a:spAutoFit/>
          </a:bodyPr>
          <a:lstStyle/>
          <a:p>
            <a:r>
              <a:rPr lang="en-US" sz="1200" dirty="0">
                <a:effectLst/>
                <a:latin typeface="Times" pitchFamily="2" charset="0"/>
              </a:rPr>
              <a:t>Matthew Norman and Jeffrey Larkin. A Holistic Algorithmic Approach to Improving </a:t>
            </a:r>
            <a:r>
              <a:rPr lang="en-US" sz="1200" dirty="0" err="1">
                <a:effectLst/>
                <a:latin typeface="Times" pitchFamily="2" charset="0"/>
              </a:rPr>
              <a:t>Acuracy</a:t>
            </a:r>
            <a:r>
              <a:rPr lang="en-US" sz="1200" dirty="0">
                <a:effectLst/>
                <a:latin typeface="Times" pitchFamily="2" charset="0"/>
              </a:rPr>
              <a:t>, Robustness, and Computational </a:t>
            </a:r>
            <a:r>
              <a:rPr lang="en-US" sz="1200" dirty="0">
                <a:latin typeface="Times" pitchFamily="2" charset="0"/>
              </a:rPr>
              <a:t> </a:t>
            </a:r>
            <a:r>
              <a:rPr lang="en-US" sz="1200" dirty="0">
                <a:effectLst/>
                <a:latin typeface="Times" pitchFamily="2" charset="0"/>
              </a:rPr>
              <a:t>Efficiency for Atmospheric Dynamics. SIAM J. SCI. COMPUT. Vol. 42, No. 5, pp. B1302-B1327 </a:t>
            </a:r>
            <a:endParaRPr lang="en-US" sz="1200" dirty="0">
              <a:latin typeface="Times" pitchFamily="2" charset="0"/>
            </a:endParaRPr>
          </a:p>
        </p:txBody>
      </p:sp>
      <p:sp>
        <p:nvSpPr>
          <p:cNvPr id="14" name="Triangle 13">
            <a:extLst>
              <a:ext uri="{FF2B5EF4-FFF2-40B4-BE49-F238E27FC236}">
                <a16:creationId xmlns:a16="http://schemas.microsoft.com/office/drawing/2014/main" id="{113372DA-6745-3B8A-C4B3-E31DEAE0AADA}"/>
              </a:ext>
            </a:extLst>
          </p:cNvPr>
          <p:cNvSpPr/>
          <p:nvPr/>
        </p:nvSpPr>
        <p:spPr>
          <a:xfrm rot="13663363">
            <a:off x="1119787" y="6240804"/>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ounded Rectangle 14">
            <a:extLst>
              <a:ext uri="{FF2B5EF4-FFF2-40B4-BE49-F238E27FC236}">
                <a16:creationId xmlns:a16="http://schemas.microsoft.com/office/drawing/2014/main" id="{CC194682-6BF8-E5ED-0692-CC9B4355A04A}"/>
              </a:ext>
            </a:extLst>
          </p:cNvPr>
          <p:cNvSpPr/>
          <p:nvPr/>
        </p:nvSpPr>
        <p:spPr>
          <a:xfrm>
            <a:off x="1259996" y="5765901"/>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will be faster and safer if we have the right tests in-place.</a:t>
            </a:r>
          </a:p>
        </p:txBody>
      </p:sp>
    </p:spTree>
    <p:extLst>
      <p:ext uri="{BB962C8B-B14F-4D97-AF65-F5344CB8AC3E}">
        <p14:creationId xmlns:p14="http://schemas.microsoft.com/office/powerpoint/2010/main" val="227152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Test/Doc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415974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5518</TotalTime>
  <Words>5630</Words>
  <Application>Microsoft Office PowerPoint</Application>
  <PresentationFormat>Custom</PresentationFormat>
  <Paragraphs>470</Paragraphs>
  <Slides>36</Slides>
  <Notes>23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Black</vt:lpstr>
      <vt:lpstr>Calibri</vt:lpstr>
      <vt:lpstr>Computer Modern Serif</vt:lpstr>
      <vt:lpstr>Courier</vt:lpstr>
      <vt:lpstr>Menlo</vt:lpstr>
      <vt:lpstr>Monaco</vt:lpstr>
      <vt:lpstr>Times</vt:lpstr>
      <vt:lpstr>Presentations (Wide Screen)</vt:lpstr>
      <vt:lpstr>Testing Strategies – Condensed Version</vt:lpstr>
      <vt:lpstr>License, Citation and Acknowledgements</vt:lpstr>
      <vt:lpstr>Hypothetical</vt:lpstr>
      <vt:lpstr>What is Testing</vt:lpstr>
      <vt:lpstr>What is Testing</vt:lpstr>
      <vt:lpstr>Hypothetical</vt:lpstr>
      <vt:lpstr>Test/Doc Driven Development</vt:lpstr>
      <vt:lpstr>How to build your test suite?</vt:lpstr>
      <vt:lpstr>Types of Tests</vt:lpstr>
      <vt:lpstr>Types of Tests</vt:lpstr>
      <vt:lpstr>Classes of Tests</vt:lpstr>
      <vt:lpstr>Hypothetical</vt:lpstr>
      <vt:lpstr>Additional Notes: Good Testing Practices </vt:lpstr>
      <vt:lpstr>PowerPoint Presentation</vt:lpstr>
      <vt:lpstr>How to build your test suite?</vt:lpstr>
      <vt:lpstr>How do we determine what tests are needed?</vt:lpstr>
      <vt:lpstr>Building Test-suite</vt:lpstr>
      <vt:lpstr>Good Rules of Thumb</vt:lpstr>
      <vt:lpstr>Testing Takeaways</vt:lpstr>
      <vt:lpstr>Questions?</vt:lpstr>
      <vt:lpstr>What is Continuous Integration (CI)?</vt:lpstr>
      <vt:lpstr>CI Components</vt:lpstr>
      <vt:lpstr>Examples…</vt:lpstr>
      <vt:lpstr>Examples... Joint Center for Satellite Data Assimilation (JEDI)</vt:lpstr>
      <vt:lpstr>Hints from the front lines</vt:lpstr>
      <vt:lpstr>Words of warning from github</vt:lpstr>
      <vt:lpstr>Hints from the front lines</vt:lpstr>
      <vt:lpstr>Hints from the front lines</vt:lpstr>
      <vt:lpstr>Good ideas and idioms from across developer spaces</vt:lpstr>
      <vt:lpstr>PowerPoint Presentation</vt:lpstr>
      <vt:lpstr>The case for software productivity</vt:lpstr>
      <vt:lpstr>The case for software design</vt:lpstr>
      <vt:lpstr>PowerPoint Presentation</vt:lpstr>
      <vt:lpstr>Ginkgo Contribution Pipeline</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269</cp:revision>
  <cp:lastPrinted>2017-11-02T18:35:01Z</cp:lastPrinted>
  <dcterms:created xsi:type="dcterms:W3CDTF">2018-11-06T17:28:56Z</dcterms:created>
  <dcterms:modified xsi:type="dcterms:W3CDTF">2023-04-16T00:25:21Z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